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9" r:id="rId3"/>
    <p:sldId id="334" r:id="rId4"/>
    <p:sldId id="333" r:id="rId5"/>
    <p:sldId id="335" r:id="rId6"/>
    <p:sldId id="336" r:id="rId7"/>
    <p:sldId id="339" r:id="rId8"/>
    <p:sldId id="338" r:id="rId9"/>
    <p:sldId id="340" r:id="rId10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B228"/>
    <a:srgbClr val="76C9C0"/>
    <a:srgbClr val="1995B9"/>
    <a:srgbClr val="3D9E33"/>
    <a:srgbClr val="329734"/>
    <a:srgbClr val="1C91A2"/>
    <a:srgbClr val="2DC5F4"/>
    <a:srgbClr val="1884A2"/>
    <a:srgbClr val="BBCC1D"/>
    <a:srgbClr val="26B7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35" autoAdjust="0"/>
    <p:restoredTop sz="94504" autoAdjust="0"/>
  </p:normalViewPr>
  <p:slideViewPr>
    <p:cSldViewPr snapToGrid="0" snapToObjects="1">
      <p:cViewPr>
        <p:scale>
          <a:sx n="122" d="100"/>
          <a:sy n="122" d="100"/>
        </p:scale>
        <p:origin x="280" y="-4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9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650017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Arial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07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2" name="Shape 10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4712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2" name="Shape 10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01392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2" name="Shape 10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US" dirty="0"/>
              <a:t>JE: example from Purdie-</a:t>
            </a:r>
            <a:r>
              <a:rPr lang="en-US" dirty="0" err="1"/>
              <a:t>Vaughns</a:t>
            </a:r>
            <a:r>
              <a:rPr lang="en-US" dirty="0"/>
              <a:t>, Davies, Steele &amp; </a:t>
            </a:r>
            <a:r>
              <a:rPr lang="en-US" dirty="0" err="1"/>
              <a:t>Ditlmann</a:t>
            </a:r>
            <a:r>
              <a:rPr lang="en-US" dirty="0"/>
              <a:t> (2008): row of Razor scooters outside an tech company as a cue for an “old school” programmer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03188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2" name="Shape 10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3140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2" name="Shape 10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5071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2" name="Shape 10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71997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2" name="Shape 10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7613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2" name="Shape 10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1937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0" y="1600200"/>
            <a:ext cx="914400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xfrm>
            <a:off x="0" y="1600200"/>
            <a:ext cx="914400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8" name="Shape 3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xfrm>
            <a:off x="0" y="1600200"/>
            <a:ext cx="914400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7" name="Shape 4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rPr dirty="0"/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2" name="Rectangle 1"/>
          <p:cNvSpPr/>
          <p:nvPr userDrawn="1"/>
        </p:nvSpPr>
        <p:spPr>
          <a:xfrm>
            <a:off x="6553200" y="6540501"/>
            <a:ext cx="1475232" cy="189483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457200" marR="0" indent="-4572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tx1"/>
        </a:buClr>
        <a:buSzTx/>
        <a:buFont typeface="Arial"/>
        <a:buChar char="•"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1pPr>
      <a:lvl2pPr marL="790575" marR="0" indent="-333375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»"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2pPr>
      <a:lvl3pPr marL="342900" marR="0" indent="5715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3pPr>
      <a:lvl4pPr marL="1691639" marR="0" indent="-32003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–"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4pPr>
      <a:lvl5pPr marL="2184400" marR="0" indent="-3556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»"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5pPr>
      <a:lvl6pPr marL="2641600" marR="0" indent="-3556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•"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6pPr>
      <a:lvl7pPr marL="3098800" marR="0" indent="-3556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•"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7pPr>
      <a:lvl8pPr marL="3556000" marR="0" indent="-3556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•"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8pPr>
      <a:lvl9pPr marL="4013200" marR="0" indent="-3556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•"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7.png"/><Relationship Id="rId6" Type="http://schemas.openxmlformats.org/officeDocument/2006/relationships/image" Target="../media/image13.png"/><Relationship Id="rId7" Type="http://schemas.openxmlformats.org/officeDocument/2006/relationships/image" Target="../media/image6.png"/><Relationship Id="rId8" Type="http://schemas.openxmlformats.org/officeDocument/2006/relationships/image" Target="../media/image5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wit.org/resources/how-does-physical-environment-affect-women%E2%80%99s-entry-and-persistence-computing" TargetMode="External"/><Relationship Id="rId4" Type="http://schemas.openxmlformats.org/officeDocument/2006/relationships/hyperlink" Target="https://www.ncwit.org/resources/how-does-physical-environment-affect-women%E2%80%99s-entry-and-persistence-computing/how-does" TargetMode="External"/><Relationship Id="rId5" Type="http://schemas.openxmlformats.org/officeDocument/2006/relationships/hyperlink" Target="https://www.ncwit.org/resources/strategic-planning-increasing-women%E2%80%99s-participation-computing-industry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" y="0"/>
            <a:ext cx="9144616" cy="5775403"/>
            <a:chOff x="-1" y="0"/>
            <a:chExt cx="9144616" cy="577540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805"/>
            <a:stretch/>
          </p:blipFill>
          <p:spPr>
            <a:xfrm>
              <a:off x="0" y="0"/>
              <a:ext cx="9144615" cy="495244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536" y="180301"/>
              <a:ext cx="1604264" cy="1452056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0" y="4129483"/>
              <a:ext cx="9144000" cy="1645920"/>
            </a:xfrm>
            <a:prstGeom prst="rect">
              <a:avLst/>
            </a:prstGeom>
            <a:solidFill>
              <a:srgbClr val="F3B228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endParaRPr>
            </a:p>
          </p:txBody>
        </p:sp>
        <p:sp>
          <p:nvSpPr>
            <p:cNvPr id="87" name="Shape 87"/>
            <p:cNvSpPr/>
            <p:nvPr/>
          </p:nvSpPr>
          <p:spPr>
            <a:xfrm>
              <a:off x="-1" y="4242875"/>
              <a:ext cx="9144000" cy="141913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2145" tIns="32145" rIns="32145" bIns="32145">
              <a:spAutoFit/>
            </a:bodyPr>
            <a:lstStyle>
              <a:lvl1pPr algn="ctr" defTabSz="501650">
                <a:defRPr sz="6000"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pPr>
                <a:spcAft>
                  <a:spcPts val="1200"/>
                </a:spcAft>
              </a:pPr>
              <a:r>
                <a:rPr lang="en-US" sz="4400" b="1" dirty="0" smtClean="0">
                  <a:solidFill>
                    <a:srgbClr val="FFFFFF"/>
                  </a:solidFill>
                  <a:latin typeface="Helvetica"/>
                  <a:cs typeface="Helvetica"/>
                </a:rPr>
                <a:t>Inclusive Environmental Assessment Guide</a:t>
              </a:r>
              <a:endParaRPr lang="en-US" sz="4400" b="1" dirty="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0" y="6067605"/>
            <a:ext cx="9144000" cy="681179"/>
            <a:chOff x="0" y="6067605"/>
            <a:chExt cx="9144000" cy="68117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527"/>
            <a:stretch/>
          </p:blipFill>
          <p:spPr>
            <a:xfrm>
              <a:off x="0" y="6263011"/>
              <a:ext cx="9144000" cy="485773"/>
            </a:xfrm>
            <a:prstGeom prst="rect">
              <a:avLst/>
            </a:prstGeom>
          </p:spPr>
        </p:pic>
        <p:sp>
          <p:nvSpPr>
            <p:cNvPr id="11" name="Shape 87"/>
            <p:cNvSpPr/>
            <p:nvPr/>
          </p:nvSpPr>
          <p:spPr>
            <a:xfrm>
              <a:off x="224536" y="6093064"/>
              <a:ext cx="915151" cy="18802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2145" tIns="32145" rIns="32145" bIns="32145">
              <a:spAutoFit/>
            </a:bodyPr>
            <a:lstStyle>
              <a:lvl1pPr algn="ctr" defTabSz="501650">
                <a:defRPr sz="6000"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pPr algn="l">
                <a:spcAft>
                  <a:spcPts val="1200"/>
                </a:spcAft>
              </a:pPr>
              <a:r>
                <a:rPr lang="en-US" sz="800" b="1" smtClean="0">
                  <a:solidFill>
                    <a:schemeClr val="bg2"/>
                  </a:solidFill>
                  <a:latin typeface="Helvetica"/>
                  <a:cs typeface="Helvetica"/>
                </a:rPr>
                <a:t>Lifetime Partner:</a:t>
              </a:r>
              <a:endParaRPr lang="en-US" sz="800" b="1" dirty="0">
                <a:solidFill>
                  <a:schemeClr val="bg2"/>
                </a:solidFill>
                <a:latin typeface="Helvetica"/>
                <a:cs typeface="Helvetica"/>
              </a:endParaRPr>
            </a:p>
          </p:txBody>
        </p:sp>
        <p:sp>
          <p:nvSpPr>
            <p:cNvPr id="12" name="Shape 87"/>
            <p:cNvSpPr/>
            <p:nvPr/>
          </p:nvSpPr>
          <p:spPr>
            <a:xfrm>
              <a:off x="1509997" y="6067606"/>
              <a:ext cx="1246455" cy="18802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2145" tIns="32145" rIns="32145" bIns="32145">
              <a:spAutoFit/>
            </a:bodyPr>
            <a:lstStyle>
              <a:lvl1pPr algn="ctr" defTabSz="501650">
                <a:defRPr sz="6000"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pPr algn="l">
                <a:spcAft>
                  <a:spcPts val="1200"/>
                </a:spcAft>
              </a:pPr>
              <a:r>
                <a:rPr lang="en-US" sz="800" b="1" smtClean="0">
                  <a:solidFill>
                    <a:schemeClr val="bg2"/>
                  </a:solidFill>
                  <a:latin typeface="Helvetica"/>
                  <a:cs typeface="Helvetica"/>
                </a:rPr>
                <a:t>Strategic Partners:</a:t>
              </a:r>
              <a:endParaRPr lang="en-US" sz="800" b="1" dirty="0">
                <a:solidFill>
                  <a:schemeClr val="bg2"/>
                </a:solidFill>
                <a:latin typeface="Helvetica"/>
                <a:cs typeface="Helvetica"/>
              </a:endParaRPr>
            </a:p>
          </p:txBody>
        </p:sp>
        <p:sp>
          <p:nvSpPr>
            <p:cNvPr id="13" name="Shape 87"/>
            <p:cNvSpPr/>
            <p:nvPr/>
          </p:nvSpPr>
          <p:spPr>
            <a:xfrm>
              <a:off x="6055493" y="6067605"/>
              <a:ext cx="1630768" cy="18802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2145" tIns="32145" rIns="32145" bIns="32145">
              <a:spAutoFit/>
            </a:bodyPr>
            <a:lstStyle>
              <a:lvl1pPr algn="ctr" defTabSz="501650">
                <a:defRPr sz="6000"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pPr algn="l">
                <a:spcAft>
                  <a:spcPts val="1200"/>
                </a:spcAft>
              </a:pPr>
              <a:r>
                <a:rPr lang="en-US" sz="800" b="1" dirty="0" smtClean="0">
                  <a:solidFill>
                    <a:schemeClr val="bg2"/>
                  </a:solidFill>
                  <a:latin typeface="Helvetica"/>
                  <a:cs typeface="Helvetica"/>
                </a:rPr>
                <a:t>Investment Partners:</a:t>
              </a:r>
              <a:endParaRPr lang="en-US" sz="800" b="1" dirty="0">
                <a:solidFill>
                  <a:schemeClr val="bg2"/>
                </a:solidFill>
                <a:latin typeface="Helvetica"/>
                <a:cs typeface="Helvetic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24"/>
          <p:cNvSpPr txBox="1">
            <a:spLocks/>
          </p:cNvSpPr>
          <p:nvPr/>
        </p:nvSpPr>
        <p:spPr>
          <a:xfrm>
            <a:off x="0" y="275451"/>
            <a:ext cx="9143999" cy="62993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845311" rtl="0" eaLnBrk="1" latinLnBrk="0" hangingPunct="1">
              <a:spcBef>
                <a:spcPct val="0"/>
              </a:spcBef>
              <a:buNone/>
              <a:defRPr sz="6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b="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en-US" sz="3600" b="1" dirty="0" smtClean="0">
                <a:solidFill>
                  <a:srgbClr val="F3B228"/>
                </a:solidFill>
                <a:latin typeface="+mn-lt"/>
                <a:cs typeface="Helvetica"/>
              </a:rPr>
              <a:t>ENVIRONMENT MATTERS</a:t>
            </a:r>
            <a:endParaRPr lang="en-US" sz="3600" b="1" dirty="0">
              <a:solidFill>
                <a:srgbClr val="F3B228"/>
              </a:solidFill>
              <a:latin typeface="+mn-lt"/>
              <a:cs typeface="Helvetica"/>
            </a:endParaRPr>
          </a:p>
        </p:txBody>
      </p:sp>
      <p:sp>
        <p:nvSpPr>
          <p:cNvPr id="7" name="Shape 524"/>
          <p:cNvSpPr txBox="1">
            <a:spLocks/>
          </p:cNvSpPr>
          <p:nvPr/>
        </p:nvSpPr>
        <p:spPr>
          <a:xfrm>
            <a:off x="427222" y="1302042"/>
            <a:ext cx="8579618" cy="504508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845311" rtl="0" eaLnBrk="1" latinLnBrk="0" hangingPunct="1">
              <a:spcBef>
                <a:spcPct val="0"/>
              </a:spcBef>
              <a:buNone/>
              <a:defRPr sz="6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Clr>
                <a:srgbClr val="76C9C0"/>
              </a:buClr>
              <a:buFont typeface="Arial" panose="020B0604020202020204" pitchFamily="34" charset="0"/>
              <a:buChar char="•"/>
              <a:defRPr b="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You might be surprised to know that physical space is important to people’s sense-of-belonging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b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</a:b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(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or sense-of-exclusion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).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285750" indent="-285750" algn="l">
              <a:buClr>
                <a:srgbClr val="76C9C0"/>
              </a:buClr>
              <a:buFont typeface="Arial" panose="020B0604020202020204" pitchFamily="34" charset="0"/>
              <a:buChar char="•"/>
              <a:defRPr b="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285750" indent="-285750" algn="l">
              <a:buClr>
                <a:srgbClr val="76C9C0"/>
              </a:buClr>
              <a:buFont typeface="Arial" panose="020B0604020202020204" pitchFamily="34" charset="0"/>
              <a:buChar char="•"/>
              <a:defRPr b="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The design of physical spaces communicates beliefs about what kinds of people belong in them and what kinds of activities should be done in them.</a:t>
            </a:r>
          </a:p>
          <a:p>
            <a:pPr marL="285750" indent="-285750" algn="l">
              <a:buClr>
                <a:srgbClr val="76C9C0"/>
              </a:buClr>
              <a:buFont typeface="Arial" panose="020B0604020202020204" pitchFamily="34" charset="0"/>
              <a:buChar char="•"/>
              <a:defRPr b="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  <a:p>
            <a:pPr marL="285750" indent="-285750" algn="l">
              <a:buClr>
                <a:srgbClr val="76C9C0"/>
              </a:buClr>
              <a:buFont typeface="Arial" panose="020B0604020202020204" pitchFamily="34" charset="0"/>
              <a:buChar char="•"/>
              <a:defRPr b="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Think of a time you have experienced being in a place where you felt like you did not belong, a place designed for someone not like you.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  <a:p>
            <a:pPr algn="l">
              <a:defRPr b="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  <a:p>
            <a:pPr algn="l">
              <a:defRPr b="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  <a:p>
            <a:pPr algn="l">
              <a:defRPr b="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  <a:p>
            <a:pPr algn="l">
              <a:defRPr b="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  <a:p>
            <a:pPr algn="l">
              <a:defRPr b="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(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Hattenauer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, 1984)</a:t>
            </a:r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algn="l">
              <a:defRPr b="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2800" b="1" dirty="0">
              <a:solidFill>
                <a:srgbClr val="595959"/>
              </a:solidFill>
              <a:latin typeface="Helvetica"/>
              <a:cs typeface="Helvetica"/>
            </a:endParaRPr>
          </a:p>
          <a:p>
            <a:endParaRPr lang="en-US" sz="3000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24"/>
          <p:cNvSpPr txBox="1">
            <a:spLocks/>
          </p:cNvSpPr>
          <p:nvPr/>
        </p:nvSpPr>
        <p:spPr>
          <a:xfrm>
            <a:off x="0" y="275451"/>
            <a:ext cx="9143999" cy="62993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845311" rtl="0" eaLnBrk="1" latinLnBrk="0" hangingPunct="1">
              <a:spcBef>
                <a:spcPct val="0"/>
              </a:spcBef>
              <a:buNone/>
              <a:defRPr sz="6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b="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en-US" sz="3600" b="1" dirty="0" smtClean="0">
                <a:solidFill>
                  <a:srgbClr val="F3B228"/>
                </a:solidFill>
                <a:latin typeface="+mn-lt"/>
                <a:cs typeface="Helvetica"/>
              </a:rPr>
              <a:t>SIGNS AND SIGNALS</a:t>
            </a:r>
            <a:endParaRPr lang="en-US" sz="3600" b="1" dirty="0">
              <a:solidFill>
                <a:srgbClr val="F3B228"/>
              </a:solidFill>
              <a:latin typeface="+mn-lt"/>
              <a:cs typeface="Helvetica"/>
            </a:endParaRPr>
          </a:p>
        </p:txBody>
      </p:sp>
      <p:sp>
        <p:nvSpPr>
          <p:cNvPr id="7" name="Shape 524"/>
          <p:cNvSpPr txBox="1">
            <a:spLocks/>
          </p:cNvSpPr>
          <p:nvPr/>
        </p:nvSpPr>
        <p:spPr>
          <a:xfrm>
            <a:off x="385060" y="1201458"/>
            <a:ext cx="5942588" cy="540965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845311" rtl="0" eaLnBrk="1" latinLnBrk="0" hangingPunct="1">
              <a:spcBef>
                <a:spcPct val="0"/>
              </a:spcBef>
              <a:buNone/>
              <a:defRPr sz="6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 b="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The objects, signage, and décor within the 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environment can 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signal:</a:t>
            </a:r>
          </a:p>
          <a:p>
            <a:pPr algn="l">
              <a:defRPr b="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530352" indent="-256032" algn="l">
              <a:spcAft>
                <a:spcPts val="1200"/>
              </a:spcAft>
              <a:buClr>
                <a:srgbClr val="76C9C0"/>
              </a:buClr>
              <a:buFont typeface="Arial" charset="0"/>
              <a:buChar char="•"/>
              <a:tabLst>
                <a:tab pos="137160" algn="l"/>
                <a:tab pos="320040" algn="l"/>
              </a:tabLst>
              <a:defRPr b="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Who does and does not belong</a:t>
            </a:r>
          </a:p>
          <a:p>
            <a:pPr marL="530352" indent="-256032" algn="l">
              <a:spcAft>
                <a:spcPts val="1200"/>
              </a:spcAft>
              <a:buClr>
                <a:srgbClr val="76C9C0"/>
              </a:buClr>
              <a:buFont typeface="Arial" charset="0"/>
              <a:buChar char="•"/>
              <a:tabLst>
                <a:tab pos="137160" algn="l"/>
                <a:tab pos="320040" algn="l"/>
              </a:tabLst>
              <a:defRPr b="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What kind of culture and values the organization has</a:t>
            </a:r>
          </a:p>
          <a:p>
            <a:pPr marL="530352" indent="-256032" algn="l">
              <a:spcAft>
                <a:spcPts val="1200"/>
              </a:spcAft>
              <a:buClr>
                <a:srgbClr val="76C9C0"/>
              </a:buClr>
              <a:buFont typeface="Arial" charset="0"/>
              <a:buChar char="•"/>
              <a:tabLst>
                <a:tab pos="137160" algn="l"/>
                <a:tab pos="320040" algn="l"/>
              </a:tabLst>
              <a:defRPr b="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What is tolerated and respected in the 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space (and 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what is not)</a:t>
            </a:r>
          </a:p>
          <a:p>
            <a:pPr marL="530352" indent="-256032" algn="l">
              <a:spcAft>
                <a:spcPts val="1200"/>
              </a:spcAft>
              <a:buClr>
                <a:srgbClr val="76C9C0"/>
              </a:buClr>
              <a:buFont typeface="Arial" charset="0"/>
              <a:buChar char="•"/>
              <a:tabLst>
                <a:tab pos="137160" algn="l"/>
                <a:tab pos="320040" algn="l"/>
              </a:tabLst>
              <a:defRPr b="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What may be expected (or not) from you in that space</a:t>
            </a:r>
            <a:endParaRPr lang="en-US" sz="2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  <a:p>
            <a:pPr algn="l">
              <a:defRPr b="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  <a:p>
            <a:pPr algn="l">
              <a:defRPr b="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1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  <a:p>
            <a:pPr algn="l">
              <a:defRPr b="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  <a:p>
            <a:pPr algn="l">
              <a:defRPr b="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1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  <a:p>
            <a:pPr algn="l">
              <a:defRPr b="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  <a:p>
            <a:pPr algn="l">
              <a:defRPr b="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  <a:p>
            <a:pPr algn="l">
              <a:defRPr b="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  <a:p>
            <a:pPr algn="l">
              <a:defRPr b="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  <a:sym typeface="Helvetica Light"/>
              </a:rPr>
              <a:t>(Satterwhite, R., Fleenor, J.,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  <a:sym typeface="Helvetica Light"/>
              </a:rPr>
              <a:t>Braddy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  <a:sym typeface="Helvetica Light"/>
              </a:rPr>
              <a:t>, P., Feldman, J., &amp; Hoopes, L. 2009).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550" y="1472184"/>
            <a:ext cx="1340108" cy="13583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698" y="2694934"/>
            <a:ext cx="1319132" cy="13371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522" y="3906285"/>
            <a:ext cx="1319136" cy="133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86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24"/>
          <p:cNvSpPr txBox="1">
            <a:spLocks/>
          </p:cNvSpPr>
          <p:nvPr/>
        </p:nvSpPr>
        <p:spPr>
          <a:xfrm>
            <a:off x="0" y="275451"/>
            <a:ext cx="9143999" cy="62993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845311" rtl="0" eaLnBrk="1" latinLnBrk="0" hangingPunct="1">
              <a:spcBef>
                <a:spcPct val="0"/>
              </a:spcBef>
              <a:buNone/>
              <a:defRPr sz="6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b="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en-US" sz="3600" b="1" dirty="0" smtClean="0">
                <a:solidFill>
                  <a:srgbClr val="F3B228"/>
                </a:solidFill>
                <a:latin typeface="+mn-lt"/>
                <a:cs typeface="Helvetica"/>
              </a:rPr>
              <a:t>RESEARCH</a:t>
            </a:r>
            <a:endParaRPr lang="en-US" sz="3600" b="1" dirty="0">
              <a:solidFill>
                <a:srgbClr val="F3B228"/>
              </a:solidFill>
              <a:latin typeface="+mn-lt"/>
              <a:cs typeface="Helvetica"/>
            </a:endParaRPr>
          </a:p>
        </p:txBody>
      </p:sp>
      <p:sp>
        <p:nvSpPr>
          <p:cNvPr id="7" name="Shape 524"/>
          <p:cNvSpPr txBox="1">
            <a:spLocks/>
          </p:cNvSpPr>
          <p:nvPr/>
        </p:nvSpPr>
        <p:spPr>
          <a:xfrm>
            <a:off x="716016" y="978540"/>
            <a:ext cx="7711966" cy="5678291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845311" rtl="0" eaLnBrk="1" latinLnBrk="0" hangingPunct="1">
              <a:spcBef>
                <a:spcPct val="0"/>
              </a:spcBef>
              <a:buNone/>
              <a:defRPr sz="6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 b="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Research has shown that environmental cues reflecting traditionally “geeky” or “masculine” technology stereotypes can make underrepresented groups feel as though they don’t belong.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These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cues include:</a:t>
            </a:r>
          </a:p>
          <a:p>
            <a:pPr algn="l">
              <a:defRPr b="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525780" indent="-251460" algn="l">
              <a:spcAft>
                <a:spcPts val="1200"/>
              </a:spcAft>
              <a:buClr>
                <a:srgbClr val="76C9C0"/>
              </a:buClr>
              <a:buFont typeface="Arial" charset="0"/>
              <a:buChar char="•"/>
              <a:defRPr b="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Typical “man cave” images and objects </a:t>
            </a:r>
          </a:p>
          <a:p>
            <a:pPr marL="525780" indent="-251460" algn="l">
              <a:spcAft>
                <a:spcPts val="1200"/>
              </a:spcAft>
              <a:buClr>
                <a:srgbClr val="76C9C0"/>
              </a:buClr>
              <a:buFont typeface="Arial" charset="0"/>
              <a:buChar char="•"/>
              <a:defRPr b="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Geeky sci-fi or superhero objects</a:t>
            </a:r>
            <a:b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</a:b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(provided such objects are not part of the company’s </a:t>
            </a:r>
            <a:b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</a:b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products or services)</a:t>
            </a:r>
          </a:p>
          <a:p>
            <a:pPr marL="525780" indent="-251460" algn="l">
              <a:spcAft>
                <a:spcPts val="1200"/>
              </a:spcAft>
              <a:buClr>
                <a:srgbClr val="76C9C0"/>
              </a:buClr>
              <a:buFont typeface="Arial" charset="0"/>
              <a:buChar char="•"/>
              <a:defRPr b="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Crude, rude, or sexist posters or signage</a:t>
            </a:r>
          </a:p>
          <a:p>
            <a:pPr marL="525780" indent="-251460" algn="l">
              <a:spcAft>
                <a:spcPts val="1200"/>
              </a:spcAft>
              <a:buClr>
                <a:srgbClr val="76C9C0"/>
              </a:buClr>
              <a:buFont typeface="Arial" charset="0"/>
              <a:buChar char="•"/>
              <a:defRPr b="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“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Frat-style” décor</a:t>
            </a:r>
          </a:p>
          <a:p>
            <a:pPr marL="525780" indent="-251460" algn="l">
              <a:spcAft>
                <a:spcPts val="1200"/>
              </a:spcAft>
              <a:buClr>
                <a:srgbClr val="76C9C0"/>
              </a:buClr>
              <a:buFont typeface="Arial" charset="0"/>
              <a:buChar char="•"/>
              <a:defRPr b="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Beer kegs</a:t>
            </a:r>
          </a:p>
          <a:p>
            <a:pPr marL="525780" indent="-251460" algn="l">
              <a:spcAft>
                <a:spcPts val="1200"/>
              </a:spcAft>
              <a:buClr>
                <a:srgbClr val="76C9C0"/>
              </a:buClr>
              <a:buFont typeface="Arial" charset="0"/>
              <a:buChar char="•"/>
              <a:defRPr b="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General uncleanliness</a:t>
            </a:r>
          </a:p>
          <a:p>
            <a:pPr algn="l">
              <a:defRPr b="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algn="l">
              <a:defRPr b="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sym typeface="Helvetica Light"/>
              </a:rPr>
              <a:t>(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sym typeface="Helvetica Light"/>
              </a:rPr>
              <a:t>Cheryan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sym typeface="Helvetica Light"/>
              </a:rPr>
              <a:t>, S.,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sym typeface="Helvetica Light"/>
              </a:rPr>
              <a:t>Plaut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sym typeface="Helvetica Light"/>
              </a:rPr>
              <a:t>, V., Davies, P., &amp; Steele, C. 2009)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61607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5466" y="1080760"/>
            <a:ext cx="851306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b="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Inclusive signals can broaden who feels a sense-of-belonging in a physical space or even signal welcome to everybody: 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>
              <a:defRPr b="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530352" indent="-256032">
              <a:spcAft>
                <a:spcPts val="1200"/>
              </a:spcAft>
              <a:buClr>
                <a:srgbClr val="76C9C0"/>
              </a:buClr>
              <a:buFont typeface="Arial" charset="0"/>
              <a:buChar char="•"/>
              <a:defRPr b="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Professional, functional spaces</a:t>
            </a:r>
          </a:p>
          <a:p>
            <a:pPr marL="530352" indent="-256032">
              <a:spcAft>
                <a:spcPts val="1200"/>
              </a:spcAft>
              <a:buClr>
                <a:srgbClr val="76C9C0"/>
              </a:buClr>
              <a:buFont typeface="Arial" charset="0"/>
              <a:buChar char="•"/>
              <a:defRPr b="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Clean</a:t>
            </a:r>
          </a:p>
          <a:p>
            <a:pPr marL="530352" indent="-256032">
              <a:spcAft>
                <a:spcPts val="1200"/>
              </a:spcAft>
              <a:buClr>
                <a:srgbClr val="76C9C0"/>
              </a:buClr>
              <a:buFont typeface="Arial" charset="0"/>
              <a:buChar char="•"/>
              <a:defRPr b="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Gender and race-neutral cues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/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</a:b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(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paintings, plants, positive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/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</a:b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messaging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)</a:t>
            </a:r>
          </a:p>
          <a:p>
            <a:pPr marL="530352" indent="-256032">
              <a:spcAft>
                <a:spcPts val="1200"/>
              </a:spcAft>
              <a:buClr>
                <a:srgbClr val="76C9C0"/>
              </a:buClr>
              <a:buFont typeface="Arial" charset="0"/>
              <a:buChar char="•"/>
              <a:defRPr b="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Neutral coloring and bright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/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</a:b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natural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lighting</a:t>
            </a:r>
          </a:p>
          <a:p>
            <a:pPr>
              <a:defRPr b="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5" name="Shape 524"/>
          <p:cNvSpPr txBox="1">
            <a:spLocks/>
          </p:cNvSpPr>
          <p:nvPr/>
        </p:nvSpPr>
        <p:spPr>
          <a:xfrm>
            <a:off x="0" y="275451"/>
            <a:ext cx="9143999" cy="62993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845311" rtl="0" eaLnBrk="1" latinLnBrk="0" hangingPunct="1">
              <a:spcBef>
                <a:spcPct val="0"/>
              </a:spcBef>
              <a:buNone/>
              <a:defRPr sz="6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b="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en-US" sz="3600" b="1" dirty="0" smtClean="0">
                <a:solidFill>
                  <a:srgbClr val="F3B228"/>
                </a:solidFill>
                <a:latin typeface="+mn-lt"/>
                <a:cs typeface="Helvetica"/>
              </a:rPr>
              <a:t>INCLUSIVE SPACES</a:t>
            </a:r>
            <a:endParaRPr lang="en-US" sz="3600" b="1" dirty="0">
              <a:solidFill>
                <a:srgbClr val="F3B228"/>
              </a:solidFill>
              <a:latin typeface="+mn-lt"/>
              <a:cs typeface="Helvetic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88" r="12026"/>
          <a:stretch/>
        </p:blipFill>
        <p:spPr>
          <a:xfrm>
            <a:off x="5817704" y="2309458"/>
            <a:ext cx="2809460" cy="309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4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24"/>
          <p:cNvSpPr txBox="1">
            <a:spLocks/>
          </p:cNvSpPr>
          <p:nvPr/>
        </p:nvSpPr>
        <p:spPr>
          <a:xfrm>
            <a:off x="0" y="275451"/>
            <a:ext cx="9143999" cy="62993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845311" rtl="0" eaLnBrk="1" latinLnBrk="0" hangingPunct="1">
              <a:spcBef>
                <a:spcPct val="0"/>
              </a:spcBef>
              <a:buNone/>
              <a:defRPr sz="6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b="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en-US" sz="3600" b="1" dirty="0" smtClean="0">
                <a:solidFill>
                  <a:srgbClr val="F3B228"/>
                </a:solidFill>
                <a:latin typeface="+mn-ea"/>
                <a:ea typeface="+mn-ea"/>
                <a:cs typeface="Helvetica"/>
              </a:rPr>
              <a:t>WHAT DO YOU SEE?</a:t>
            </a:r>
            <a:endParaRPr lang="en-US" sz="3600" b="1" dirty="0">
              <a:solidFill>
                <a:srgbClr val="F3B228"/>
              </a:solidFill>
              <a:latin typeface="+mn-ea"/>
              <a:ea typeface="+mn-ea"/>
              <a:cs typeface="Helvetic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62" y="1092954"/>
            <a:ext cx="4584905" cy="30581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889" y="3353692"/>
            <a:ext cx="4474041" cy="298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65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24"/>
          <p:cNvSpPr txBox="1">
            <a:spLocks/>
          </p:cNvSpPr>
          <p:nvPr/>
        </p:nvSpPr>
        <p:spPr>
          <a:xfrm>
            <a:off x="0" y="275451"/>
            <a:ext cx="9143999" cy="62993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845311" rtl="0" eaLnBrk="1" latinLnBrk="0" hangingPunct="1">
              <a:spcBef>
                <a:spcPct val="0"/>
              </a:spcBef>
              <a:buNone/>
              <a:defRPr sz="6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b="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en-US" sz="3600" b="1" dirty="0" smtClean="0">
                <a:solidFill>
                  <a:srgbClr val="F3B228"/>
                </a:solidFill>
                <a:latin typeface="+mn-lt"/>
                <a:cs typeface="Helvetica"/>
              </a:rPr>
              <a:t>USE THE TOOLKIT</a:t>
            </a:r>
            <a:endParaRPr lang="en-US" sz="3600" b="1" dirty="0">
              <a:solidFill>
                <a:srgbClr val="F3B228"/>
              </a:solidFill>
              <a:latin typeface="+mn-lt"/>
              <a:cs typeface="Helvetica"/>
            </a:endParaRPr>
          </a:p>
        </p:txBody>
      </p:sp>
      <p:sp>
        <p:nvSpPr>
          <p:cNvPr id="7" name="Shape 524"/>
          <p:cNvSpPr txBox="1">
            <a:spLocks/>
          </p:cNvSpPr>
          <p:nvPr/>
        </p:nvSpPr>
        <p:spPr>
          <a:xfrm>
            <a:off x="384047" y="1247178"/>
            <a:ext cx="8759952" cy="504508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845311" rtl="0" eaLnBrk="1" latinLnBrk="0" hangingPunct="1">
              <a:spcBef>
                <a:spcPct val="0"/>
              </a:spcBef>
              <a:buNone/>
              <a:defRPr sz="6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 b="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en-US" sz="2400" b="1" dirty="0">
                <a:solidFill>
                  <a:srgbClr val="76C9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STEP 1:</a:t>
            </a:r>
            <a:r>
              <a:rPr lang="en-US" sz="2400" dirty="0">
                <a:solidFill>
                  <a:srgbClr val="76C9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Assemble your team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and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review the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research.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	     </a:t>
            </a:r>
            <a:b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</a:b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             </a:t>
            </a:r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Go 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through this presentation together, review the toolkit, </a:t>
            </a:r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/>
            </a:r>
            <a:b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</a:br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                and review the research.</a:t>
            </a:r>
            <a:endParaRPr lang="en-US" sz="2000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algn="l">
              <a:defRPr b="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algn="l">
              <a:defRPr b="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en-US" sz="2400" b="1" dirty="0">
                <a:solidFill>
                  <a:srgbClr val="76C9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STEP 2:</a:t>
            </a:r>
            <a:r>
              <a:rPr lang="en-US" sz="2400" dirty="0">
                <a:solidFill>
                  <a:srgbClr val="76C9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Conduct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walk-throughs.</a:t>
            </a:r>
            <a:b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</a:b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	     </a:t>
            </a:r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Use the 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Tour Notes </a:t>
            </a:r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form in the guide</a:t>
            </a: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</a:t>
            </a:r>
            <a:endParaRPr lang="en-US" sz="2400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algn="l">
              <a:defRPr b="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algn="l">
              <a:defRPr b="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en-US" sz="2400" b="1" dirty="0">
                <a:solidFill>
                  <a:srgbClr val="76C9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STEP 3:</a:t>
            </a:r>
            <a:r>
              <a:rPr lang="en-US" sz="2400" dirty="0">
                <a:solidFill>
                  <a:srgbClr val="76C9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Debrief,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share, and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compare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findings.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algn="l">
              <a:defRPr b="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algn="l">
              <a:defRPr b="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en-US" sz="2400" b="1" dirty="0">
                <a:solidFill>
                  <a:srgbClr val="76C9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STEP 4:</a:t>
            </a:r>
            <a:r>
              <a:rPr lang="en-US" sz="2400" dirty="0">
                <a:solidFill>
                  <a:srgbClr val="76C9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Conduct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the employee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physical space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survey.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/>
            </a:r>
            <a:b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</a:b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              </a:t>
            </a:r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There are 6 questions.</a:t>
            </a:r>
            <a:endParaRPr lang="en-US" sz="2000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algn="l">
              <a:defRPr b="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lvl="0" algn="l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rgbClr val="76C9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STEP 5:</a:t>
            </a:r>
            <a:r>
              <a:rPr lang="en-US" sz="2400" dirty="0">
                <a:solidFill>
                  <a:srgbClr val="76C9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Make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recommendations.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algn="l">
              <a:defRPr b="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600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24"/>
          <p:cNvSpPr txBox="1">
            <a:spLocks/>
          </p:cNvSpPr>
          <p:nvPr/>
        </p:nvSpPr>
        <p:spPr>
          <a:xfrm>
            <a:off x="0" y="275451"/>
            <a:ext cx="9143999" cy="62993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845311" rtl="0" eaLnBrk="1" latinLnBrk="0" hangingPunct="1">
              <a:spcBef>
                <a:spcPct val="0"/>
              </a:spcBef>
              <a:buNone/>
              <a:defRPr sz="6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b="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en-US" sz="3600" b="1" dirty="0" smtClean="0">
                <a:solidFill>
                  <a:srgbClr val="F3B228"/>
                </a:solidFill>
                <a:latin typeface="+mn-lt"/>
                <a:cs typeface="Helvetica"/>
              </a:rPr>
              <a:t>THINGS TO LOOK FOR</a:t>
            </a:r>
            <a:endParaRPr lang="en-US" sz="3600" b="1" dirty="0">
              <a:solidFill>
                <a:srgbClr val="F3B228"/>
              </a:solidFill>
              <a:latin typeface="+mn-lt"/>
              <a:cs typeface="Helvetica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60013" y="1038442"/>
            <a:ext cx="8528539" cy="5371502"/>
            <a:chOff x="460013" y="1267042"/>
            <a:chExt cx="8528539" cy="5371502"/>
          </a:xfrm>
        </p:grpSpPr>
        <p:sp>
          <p:nvSpPr>
            <p:cNvPr id="7" name="Shape 524"/>
            <p:cNvSpPr txBox="1">
              <a:spLocks/>
            </p:cNvSpPr>
            <p:nvPr/>
          </p:nvSpPr>
          <p:spPr>
            <a:xfrm>
              <a:off x="633984" y="1303618"/>
              <a:ext cx="8354568" cy="5334926"/>
            </a:xfrm>
            <a:prstGeom prst="rect">
              <a:avLst/>
            </a:prstGeom>
          </p:spPr>
          <p:txBody>
            <a:bodyPr anchor="t">
              <a:noAutofit/>
            </a:bodyPr>
            <a:lstStyle>
              <a:lvl1pPr algn="ctr" defTabSz="845311" rtl="0" eaLnBrk="1" latinLnBrk="0" hangingPunct="1">
                <a:spcBef>
                  <a:spcPct val="0"/>
                </a:spcBef>
                <a:buNone/>
                <a:defRPr sz="6000" b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457200" lvl="0" indent="-457200" algn="l">
                <a:spcBef>
                  <a:spcPts val="0"/>
                </a:spcBef>
                <a:spcAft>
                  <a:spcPts val="1800"/>
                </a:spcAft>
                <a:buFont typeface="Arial" panose="020B0604020202020204" pitchFamily="34" charset="0"/>
                <a:buChar char="•"/>
              </a:pPr>
              <a:r>
                <a:rPr 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space design itself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(offices, community, cubicles, closet, hallways)</a:t>
              </a:r>
            </a:p>
            <a:p>
              <a:pPr marL="457200" lvl="0" indent="-457200" algn="l">
                <a:spcBef>
                  <a:spcPts val="0"/>
                </a:spcBef>
                <a:spcAft>
                  <a:spcPts val="1800"/>
                </a:spcAft>
                <a:buFont typeface="Arial" panose="020B0604020202020204" pitchFamily="34" charset="0"/>
                <a:buChar char="•"/>
              </a:pPr>
              <a:r>
                <a:rPr 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Colors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(wall, ceiling, floor)</a:t>
              </a:r>
            </a:p>
            <a:p>
              <a:pPr marL="457200" lvl="0" indent="-457200" algn="l">
                <a:spcBef>
                  <a:spcPts val="0"/>
                </a:spcBef>
                <a:spcAft>
                  <a:spcPts val="1800"/>
                </a:spcAft>
                <a:buFont typeface="Arial" panose="020B0604020202020204" pitchFamily="34" charset="0"/>
                <a:buChar char="•"/>
              </a:pPr>
              <a:r>
                <a:rPr 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Décor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(pictures, art, statues, toys, plants)</a:t>
              </a:r>
            </a:p>
            <a:p>
              <a:pPr marL="457200" lvl="0" indent="-457200" algn="l">
                <a:spcBef>
                  <a:spcPts val="0"/>
                </a:spcBef>
                <a:spcAft>
                  <a:spcPts val="1800"/>
                </a:spcAft>
                <a:buFont typeface="Arial" panose="020B0604020202020204" pitchFamily="34" charset="0"/>
                <a:buChar char="•"/>
              </a:pPr>
              <a:r>
                <a:rPr 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Lighting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(dark vs. light, sunlight vs. fluorescent)</a:t>
              </a:r>
            </a:p>
            <a:p>
              <a:pPr marL="457200" lvl="0" indent="-457200" algn="l">
                <a:spcBef>
                  <a:spcPts val="0"/>
                </a:spcBef>
                <a:spcAft>
                  <a:spcPts val="1800"/>
                </a:spcAft>
                <a:buFont typeface="Arial" panose="020B0604020202020204" pitchFamily="34" charset="0"/>
                <a:buChar char="•"/>
              </a:pPr>
              <a:r>
                <a:rPr 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Furniture</a:t>
              </a:r>
            </a:p>
            <a:p>
              <a:pPr marL="457200" lvl="0" indent="-457200" algn="l">
                <a:spcBef>
                  <a:spcPts val="0"/>
                </a:spcBef>
                <a:spcAft>
                  <a:spcPts val="1800"/>
                </a:spcAft>
                <a:buFont typeface="Arial" panose="020B0604020202020204" pitchFamily="34" charset="0"/>
                <a:buChar char="•"/>
              </a:pPr>
              <a:r>
                <a:rPr 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Signage &amp; Messaging</a:t>
              </a:r>
            </a:p>
            <a:p>
              <a:pPr marL="457200" lvl="0" indent="-457200" algn="l">
                <a:spcBef>
                  <a:spcPts val="0"/>
                </a:spcBef>
                <a:spcAft>
                  <a:spcPts val="1800"/>
                </a:spcAft>
                <a:buFont typeface="Arial" panose="020B0604020202020204" pitchFamily="34" charset="0"/>
                <a:buChar char="•"/>
              </a:pPr>
              <a:r>
                <a:rPr lang="en-US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Accessibility</a:t>
              </a:r>
            </a:p>
            <a:p>
              <a:pPr marL="457200" lvl="0" indent="-457200" algn="l">
                <a:spcBef>
                  <a:spcPts val="0"/>
                </a:spcBef>
                <a:spcAft>
                  <a:spcPts val="1800"/>
                </a:spcAft>
                <a:buFont typeface="Arial" panose="020B0604020202020204" pitchFamily="34" charset="0"/>
                <a:buChar char="•"/>
              </a:pPr>
              <a:r>
                <a:rPr lang="en-US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Other</a:t>
              </a:r>
              <a:r>
                <a:rPr 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(product displays, games, kegs, room name, visitor areas</a:t>
              </a:r>
              <a:r>
                <a:rPr 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460013" y="1267042"/>
              <a:ext cx="636946" cy="5161190"/>
              <a:chOff x="460013" y="1267042"/>
              <a:chExt cx="636946" cy="5161190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0013" y="1267042"/>
                <a:ext cx="628358" cy="636918"/>
              </a:xfrm>
              <a:prstGeom prst="rect">
                <a:avLst/>
              </a:prstGeom>
            </p:spPr>
          </p:pic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8601" y="3961243"/>
                <a:ext cx="628357" cy="636918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8601" y="5791314"/>
                <a:ext cx="628358" cy="636918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8601" y="3364667"/>
                <a:ext cx="628357" cy="636918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1537" y="2768091"/>
                <a:ext cx="628357" cy="636918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8601" y="4557819"/>
                <a:ext cx="628358" cy="636918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8601" y="5154396"/>
                <a:ext cx="628358" cy="636918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0013" y="2171515"/>
                <a:ext cx="628357" cy="63691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9572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24"/>
          <p:cNvSpPr txBox="1">
            <a:spLocks/>
          </p:cNvSpPr>
          <p:nvPr/>
        </p:nvSpPr>
        <p:spPr>
          <a:xfrm>
            <a:off x="0" y="275451"/>
            <a:ext cx="9143999" cy="62993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845311" rtl="0" eaLnBrk="1" latinLnBrk="0" hangingPunct="1">
              <a:spcBef>
                <a:spcPct val="0"/>
              </a:spcBef>
              <a:buNone/>
              <a:defRPr sz="6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b="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en-US" sz="3600" b="1" dirty="0" smtClean="0">
                <a:solidFill>
                  <a:srgbClr val="F3B228"/>
                </a:solidFill>
                <a:latin typeface="+mn-lt"/>
                <a:cs typeface="Helvetica"/>
              </a:rPr>
              <a:t>ADDITIONAL RESOURCES</a:t>
            </a:r>
            <a:endParaRPr lang="en-US" sz="3600" b="1" dirty="0">
              <a:solidFill>
                <a:srgbClr val="F3B228"/>
              </a:solidFill>
              <a:latin typeface="+mn-lt"/>
              <a:cs typeface="Helvetica"/>
            </a:endParaRPr>
          </a:p>
        </p:txBody>
      </p:sp>
      <p:sp>
        <p:nvSpPr>
          <p:cNvPr id="7" name="Shape 524"/>
          <p:cNvSpPr txBox="1">
            <a:spLocks/>
          </p:cNvSpPr>
          <p:nvPr/>
        </p:nvSpPr>
        <p:spPr>
          <a:xfrm>
            <a:off x="498347" y="1338618"/>
            <a:ext cx="8147304" cy="504508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845311" rtl="0" eaLnBrk="1" latinLnBrk="0" hangingPunct="1">
              <a:spcBef>
                <a:spcPct val="0"/>
              </a:spcBef>
              <a:buNone/>
              <a:defRPr sz="6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30352" indent="-256032" algn="l">
              <a:buClr>
                <a:srgbClr val="76C9C0"/>
              </a:buClr>
              <a:buFont typeface="Arial" charset="0"/>
              <a:buChar char="•"/>
            </a:pPr>
            <a:r>
              <a:rPr lang="en-US" sz="2800" dirty="0">
                <a:latin typeface="+mn-lt"/>
                <a:cs typeface="+mn-cs"/>
                <a:hlinkClick r:id="rId3"/>
              </a:rPr>
              <a:t>Physical Environment Case Study</a:t>
            </a:r>
            <a:endParaRPr lang="en-US" sz="2800" dirty="0">
              <a:latin typeface="+mn-lt"/>
              <a:cs typeface="+mn-cs"/>
            </a:endParaRPr>
          </a:p>
          <a:p>
            <a:pPr marL="530352" indent="-256032" algn="l">
              <a:buClr>
                <a:srgbClr val="76C9C0"/>
              </a:buClr>
              <a:buFont typeface="Arial" charset="0"/>
              <a:buChar char="•"/>
            </a:pPr>
            <a:endParaRPr lang="en-US" sz="2800" dirty="0">
              <a:latin typeface="+mn-lt"/>
              <a:cs typeface="+mn-cs"/>
              <a:hlinkClick r:id="rId4"/>
            </a:endParaRPr>
          </a:p>
          <a:p>
            <a:pPr marL="530352" indent="-256032" algn="l">
              <a:buClr>
                <a:srgbClr val="76C9C0"/>
              </a:buClr>
              <a:buFont typeface="Arial" charset="0"/>
              <a:buChar char="•"/>
            </a:pPr>
            <a:r>
              <a:rPr lang="en-US" sz="2800" dirty="0">
                <a:latin typeface="+mn-lt"/>
                <a:cs typeface="+mn-cs"/>
                <a:hlinkClick r:id="rId4"/>
              </a:rPr>
              <a:t>How Does the Physical Environment Affect Women’s Entry and Persistence in Computing?</a:t>
            </a:r>
            <a:endParaRPr lang="en-US" sz="2800" dirty="0">
              <a:latin typeface="+mn-lt"/>
              <a:cs typeface="+mn-cs"/>
            </a:endParaRPr>
          </a:p>
          <a:p>
            <a:pPr marL="530352" indent="-256032" algn="l">
              <a:buClr>
                <a:srgbClr val="76C9C0"/>
              </a:buClr>
              <a:buFont typeface="Arial" charset="0"/>
              <a:buChar char="•"/>
            </a:pPr>
            <a:endParaRPr lang="en-US" sz="2800" dirty="0">
              <a:latin typeface="+mn-lt"/>
              <a:cs typeface="+mn-cs"/>
            </a:endParaRPr>
          </a:p>
          <a:p>
            <a:pPr marL="530352" indent="-256032" algn="l">
              <a:buClr>
                <a:srgbClr val="76C9C0"/>
              </a:buClr>
              <a:buFont typeface="Arial" charset="0"/>
              <a:buChar char="•"/>
            </a:pPr>
            <a:r>
              <a:rPr lang="en-US" sz="2800" dirty="0">
                <a:latin typeface="+mn-lt"/>
                <a:cs typeface="+mn-cs"/>
                <a:hlinkClick r:id="rId5"/>
              </a:rPr>
              <a:t>Strategic Planning for Increasing Women’s Participation in the Computing Industry</a:t>
            </a:r>
            <a:endParaRPr lang="en-US" sz="2800" dirty="0">
              <a:latin typeface="+mn-lt"/>
              <a:cs typeface="+mn-cs"/>
            </a:endParaRPr>
          </a:p>
          <a:p>
            <a:endParaRPr lang="en-US" sz="3600" dirty="0">
              <a:solidFill>
                <a:schemeClr val="bg2"/>
              </a:solidFill>
              <a:latin typeface="+mn-lt"/>
              <a:cs typeface="+mn-cs"/>
            </a:endParaRPr>
          </a:p>
          <a:p>
            <a:pPr lvl="0" algn="l">
              <a:buClr>
                <a:schemeClr val="dk1"/>
              </a:buClr>
              <a:buSzPct val="25000"/>
            </a:pPr>
            <a:endParaRPr lang="en-US" sz="2800" dirty="0">
              <a:solidFill>
                <a:schemeClr val="bg2"/>
              </a:solidFill>
              <a:latin typeface="+mn-lt"/>
              <a:ea typeface="Calibri"/>
              <a:cs typeface="+mn-cs"/>
              <a:sym typeface="Calibri"/>
            </a:endParaRPr>
          </a:p>
          <a:p>
            <a:pPr algn="l">
              <a:defRPr b="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2800" dirty="0">
              <a:solidFill>
                <a:schemeClr val="bg2"/>
              </a:solidFill>
              <a:latin typeface="+mn-lt"/>
              <a:ea typeface="Calibri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504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Blank Presentation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Blank Present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nk Presentation">
  <a:themeElements>
    <a:clrScheme name="Blank Presentati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Blank Presentation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Blank Present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37103</TotalTime>
  <Words>338</Words>
  <Application>Microsoft Macintosh PowerPoint</Application>
  <PresentationFormat>On-screen Show (4:3)</PresentationFormat>
  <Paragraphs>76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Helvetica</vt:lpstr>
      <vt:lpstr>Helvetica Light</vt:lpstr>
      <vt:lpstr>Arial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160</cp:revision>
  <cp:lastPrinted>2017-07-19T18:28:37Z</cp:lastPrinted>
  <dcterms:modified xsi:type="dcterms:W3CDTF">2019-05-14T03:16:31Z</dcterms:modified>
</cp:coreProperties>
</file>